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4"/>
  </p:sldMasterIdLst>
  <p:notesMasterIdLst>
    <p:notesMasterId r:id="rId18"/>
  </p:notesMasterIdLst>
  <p:sldIdLst>
    <p:sldId id="256" r:id="rId5"/>
    <p:sldId id="293" r:id="rId6"/>
    <p:sldId id="295" r:id="rId7"/>
    <p:sldId id="283" r:id="rId8"/>
    <p:sldId id="257" r:id="rId9"/>
    <p:sldId id="292" r:id="rId10"/>
    <p:sldId id="259" r:id="rId11"/>
    <p:sldId id="294" r:id="rId12"/>
    <p:sldId id="296" r:id="rId13"/>
    <p:sldId id="298" r:id="rId14"/>
    <p:sldId id="297" r:id="rId15"/>
    <p:sldId id="299" r:id="rId16"/>
    <p:sldId id="265" r:id="rId17"/>
  </p:sldIdLst>
  <p:sldSz cx="18288000" cy="10287000"/>
  <p:notesSz cx="6858000" cy="9144000"/>
  <p:embeddedFontLst>
    <p:embeddedFont>
      <p:font typeface="Garet" panose="020B0604020202020204" charset="0"/>
      <p:regular r:id="rId19"/>
    </p:embeddedFont>
    <p:embeddedFont>
      <p:font typeface="Garet 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DA6"/>
    <a:srgbClr val="311C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pass\Documents\aeps\2024\3.%20TABELAS%20E%20GR&#193;FICOS\AEPS%202024-2025%20-%20TABELAS%20E%20GR&#193;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8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/>
              <a:t>Despesas em R$ bilhões</a:t>
            </a:r>
          </a:p>
          <a:p>
            <a:pPr>
              <a:defRPr/>
            </a:pPr>
            <a:r>
              <a:rPr lang="pt-BR"/>
              <a:t>RPPS Municipais - Brasil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8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'Tabela XIV.11'!$B$5</c:f>
              <c:strCache>
                <c:ptCount val="1"/>
                <c:pt idx="0">
                  <c:v>DESPESA TOTAL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'Tabela XIV.11'!$C$3:$J$3</c:f>
              <c:numCache>
                <c:formatCode>General</c:formatCode>
                <c:ptCount val="8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</c:numCache>
            </c:numRef>
          </c:cat>
          <c:val>
            <c:numRef>
              <c:f>'Tabela XIV.11'!$C$5:$J$5</c:f>
              <c:numCache>
                <c:formatCode>#,##0.0</c:formatCode>
                <c:ptCount val="8"/>
                <c:pt idx="0">
                  <c:v>44.1</c:v>
                </c:pt>
                <c:pt idx="1">
                  <c:v>50.7</c:v>
                </c:pt>
                <c:pt idx="2">
                  <c:v>56.9</c:v>
                </c:pt>
                <c:pt idx="3">
                  <c:v>57.7</c:v>
                </c:pt>
                <c:pt idx="4">
                  <c:v>60.792279026279928</c:v>
                </c:pt>
                <c:pt idx="5">
                  <c:v>70.787450104619978</c:v>
                </c:pt>
                <c:pt idx="6">
                  <c:v>82.1</c:v>
                </c:pt>
                <c:pt idx="7">
                  <c:v>89.1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8F-4D6D-85EC-9CB23DB368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2200256"/>
        <c:axId val="362215136"/>
      </c:barChart>
      <c:catAx>
        <c:axId val="362200256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62215136"/>
        <c:crosses val="autoZero"/>
        <c:auto val="1"/>
        <c:lblAlgn val="ctr"/>
        <c:lblOffset val="100"/>
        <c:noMultiLvlLbl val="0"/>
      </c:catAx>
      <c:valAx>
        <c:axId val="36221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6220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400" b="1"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9DB0-D6D5-4EBE-82C3-811200B247D3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B9BD2-37CA-4DEA-A3B0-7FCBC791D79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7577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D3CBF-B60F-958B-3D9E-886545D00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3218C09-9DB9-DD17-35F3-C0D16D670A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DEFF424-1651-3DA4-5F98-93D3F5A4B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13A6BF0-BD71-649B-6E52-17336C2074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B9BD2-37CA-4DEA-A3B0-7FCBC791D793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9477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859051" y="8091767"/>
            <a:ext cx="16109419" cy="1166532"/>
            <a:chOff x="0" y="-2125"/>
            <a:chExt cx="2778015" cy="290446"/>
          </a:xfrm>
        </p:grpSpPr>
        <p:sp>
          <p:nvSpPr>
            <p:cNvPr id="4" name="Freeform 4"/>
            <p:cNvSpPr/>
            <p:nvPr/>
          </p:nvSpPr>
          <p:spPr>
            <a:xfrm>
              <a:off x="0" y="-2125"/>
              <a:ext cx="2778015" cy="288321"/>
            </a:xfrm>
            <a:custGeom>
              <a:avLst/>
              <a:gdLst/>
              <a:ahLst/>
              <a:cxnLst/>
              <a:rect l="l" t="t" r="r" b="b"/>
              <a:pathLst>
                <a:path w="2778015" h="288321">
                  <a:moveTo>
                    <a:pt x="67517" y="0"/>
                  </a:moveTo>
                  <a:lnTo>
                    <a:pt x="2710498" y="0"/>
                  </a:lnTo>
                  <a:cubicBezTo>
                    <a:pt x="2728405" y="0"/>
                    <a:pt x="2745578" y="7113"/>
                    <a:pt x="2758240" y="19775"/>
                  </a:cubicBezTo>
                  <a:cubicBezTo>
                    <a:pt x="2770901" y="32437"/>
                    <a:pt x="2778015" y="49610"/>
                    <a:pt x="2778015" y="67517"/>
                  </a:cubicBezTo>
                  <a:lnTo>
                    <a:pt x="2778015" y="220805"/>
                  </a:lnTo>
                  <a:cubicBezTo>
                    <a:pt x="2778015" y="238711"/>
                    <a:pt x="2770901" y="255884"/>
                    <a:pt x="2758240" y="268546"/>
                  </a:cubicBezTo>
                  <a:cubicBezTo>
                    <a:pt x="2745578" y="281208"/>
                    <a:pt x="2728405" y="288321"/>
                    <a:pt x="2710498" y="288321"/>
                  </a:cubicBezTo>
                  <a:lnTo>
                    <a:pt x="67517" y="288321"/>
                  </a:lnTo>
                  <a:cubicBezTo>
                    <a:pt x="30228" y="288321"/>
                    <a:pt x="0" y="258093"/>
                    <a:pt x="0" y="220805"/>
                  </a:cubicBezTo>
                  <a:lnTo>
                    <a:pt x="0" y="67517"/>
                  </a:lnTo>
                  <a:cubicBezTo>
                    <a:pt x="0" y="49610"/>
                    <a:pt x="7113" y="32437"/>
                    <a:pt x="19775" y="19775"/>
                  </a:cubicBezTo>
                  <a:cubicBezTo>
                    <a:pt x="32437" y="7113"/>
                    <a:pt x="49610" y="0"/>
                    <a:pt x="6751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rnd">
              <a:solidFill>
                <a:srgbClr val="0070C0"/>
              </a:solidFill>
              <a:prstDash val="solid"/>
              <a:round/>
            </a:ln>
          </p:spPr>
          <p:txBody>
            <a:bodyPr/>
            <a:lstStyle/>
            <a:p>
              <a:endParaRPr lang="pt-BR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8100"/>
              <a:ext cx="2778015" cy="2502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6439491" y="8238812"/>
            <a:ext cx="819809" cy="819809"/>
          </a:xfrm>
          <a:custGeom>
            <a:avLst/>
            <a:gdLst/>
            <a:ahLst/>
            <a:cxnLst/>
            <a:rect l="l" t="t" r="r" b="b"/>
            <a:pathLst>
              <a:path w="819809" h="819809">
                <a:moveTo>
                  <a:pt x="0" y="0"/>
                </a:moveTo>
                <a:lnTo>
                  <a:pt x="819809" y="0"/>
                </a:lnTo>
                <a:lnTo>
                  <a:pt x="819809" y="819808"/>
                </a:lnTo>
                <a:lnTo>
                  <a:pt x="0" y="81980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028699" y="3543547"/>
            <a:ext cx="15691757" cy="30276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775"/>
              </a:lnSpc>
            </a:pPr>
            <a:r>
              <a:rPr lang="en-US" sz="7199" b="1" dirty="0">
                <a:solidFill>
                  <a:srgbClr val="0070C0"/>
                </a:solidFill>
                <a:latin typeface="Garet"/>
                <a:ea typeface="Garet"/>
                <a:cs typeface="Garet"/>
                <a:sym typeface="Garet"/>
              </a:rPr>
              <a:t>GESTÃO ATUARIAL</a:t>
            </a:r>
          </a:p>
          <a:p>
            <a:pPr algn="ctr">
              <a:lnSpc>
                <a:spcPts val="7775"/>
              </a:lnSpc>
            </a:pPr>
            <a:endParaRPr lang="en-US" sz="7199" b="1" dirty="0">
              <a:solidFill>
                <a:srgbClr val="0070C0"/>
              </a:solidFill>
              <a:latin typeface="Garet"/>
              <a:ea typeface="Garet"/>
              <a:cs typeface="Garet"/>
              <a:sym typeface="Garet"/>
            </a:endParaRPr>
          </a:p>
          <a:p>
            <a:pPr algn="ctr">
              <a:lnSpc>
                <a:spcPts val="7775"/>
              </a:lnSpc>
            </a:pPr>
            <a:r>
              <a:rPr lang="en-US" sz="4500" b="1" dirty="0">
                <a:solidFill>
                  <a:srgbClr val="0070C0"/>
                </a:solidFill>
                <a:latin typeface="Garet"/>
                <a:ea typeface="Garet"/>
                <a:cs typeface="Garet"/>
                <a:sym typeface="Garet"/>
              </a:rPr>
              <a:t>AMIPREM 14.05.2026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950410" y="8437119"/>
            <a:ext cx="9926699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Garet"/>
                <a:ea typeface="Garet"/>
                <a:cs typeface="Garet"/>
                <a:sym typeface="Garet"/>
              </a:rPr>
              <a:t>Julio Machado Passos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14F665ED-030C-A3BE-F90C-379069C09C1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87600" y="889036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8C729-6454-AD50-319E-F27007CB9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CBE6AE4A-D5EC-55E0-B2B5-66C29B5DA61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AE174816-6974-B03F-D157-1F1B8A253181}"/>
              </a:ext>
            </a:extLst>
          </p:cNvPr>
          <p:cNvSpPr txBox="1"/>
          <p:nvPr/>
        </p:nvSpPr>
        <p:spPr>
          <a:xfrm>
            <a:off x="1045028" y="1044400"/>
            <a:ext cx="16589829" cy="7858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Gestão</a:t>
            </a:r>
            <a:r>
              <a:rPr lang="en-US" sz="55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de </a:t>
            </a: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riscos</a:t>
            </a:r>
            <a:r>
              <a:rPr lang="en-US" sz="55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atuariais</a:t>
            </a:r>
            <a:endParaRPr lang="en-US" sz="55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Plano </a:t>
            </a: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institucionalizado</a:t>
            </a:r>
            <a:endParaRPr lang="en-US" sz="50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/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Portaria</a:t>
            </a: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1.467/2022</a:t>
            </a:r>
            <a:endParaRPr lang="en-US" sz="2400" b="1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 algn="just"/>
            <a:endParaRPr lang="pt-BR" sz="2400" b="1" dirty="0">
              <a:solidFill>
                <a:srgbClr val="311C61"/>
              </a:solidFill>
              <a:latin typeface="Garet Bold"/>
            </a:endParaRPr>
          </a:p>
          <a:p>
            <a:pPr algn="just"/>
            <a:endParaRPr lang="pt-BR" sz="2400" b="1" dirty="0">
              <a:solidFill>
                <a:srgbClr val="311C61"/>
              </a:solidFill>
              <a:latin typeface="Garet Bold"/>
            </a:endParaRPr>
          </a:p>
          <a:p>
            <a:pPr algn="just"/>
            <a:r>
              <a:rPr lang="pt-BR" sz="3600" b="1" dirty="0">
                <a:solidFill>
                  <a:srgbClr val="311C61"/>
                </a:solidFill>
                <a:latin typeface="Garet Bold"/>
              </a:rPr>
              <a:t>Art. 68. Deverá ser implementado plano institucionalizado de identificação, controle e tratamento dos riscos atuariais, promovendo o contínuo acompanhamento do equilíbrio entre os compromissos do plano de benefícios e os respectivos recursos garantidores, inclusive verificando a evolução das provisões matemáticas. </a:t>
            </a:r>
            <a:endParaRPr lang="en-US" sz="3600" b="1" dirty="0">
              <a:solidFill>
                <a:srgbClr val="311C61"/>
              </a:solidFill>
              <a:latin typeface="Garet Bold"/>
              <a:sym typeface="Garet Bold"/>
            </a:endParaRPr>
          </a:p>
        </p:txBody>
      </p:sp>
    </p:spTree>
    <p:extLst>
      <p:ext uri="{BB962C8B-B14F-4D97-AF65-F5344CB8AC3E}">
        <p14:creationId xmlns:p14="http://schemas.microsoft.com/office/powerpoint/2010/main" val="465106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B5204-E5BD-7351-859A-7522EC256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EDA9D97B-85AE-375C-34EC-FED23B650A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73727F28-18FD-C288-EE53-1361E26AC95D}"/>
              </a:ext>
            </a:extLst>
          </p:cNvPr>
          <p:cNvSpPr txBox="1"/>
          <p:nvPr/>
        </p:nvSpPr>
        <p:spPr>
          <a:xfrm>
            <a:off x="1045028" y="1044400"/>
            <a:ext cx="16589829" cy="6774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Gestão</a:t>
            </a:r>
            <a:r>
              <a:rPr lang="en-US" sz="55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de </a:t>
            </a: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riscos</a:t>
            </a:r>
            <a:r>
              <a:rPr lang="en-US" sz="55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atuariais</a:t>
            </a:r>
            <a:endParaRPr lang="en-US" sz="55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Plano </a:t>
            </a: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institucionalizado</a:t>
            </a:r>
            <a:endParaRPr lang="en-US" sz="50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Identificação de riscos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Controle e mitigação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Acompanhamento contínuo do equilíbrio financeiro e atuarial</a:t>
            </a:r>
            <a:endParaRPr lang="pt-BR" sz="4000" b="1" dirty="0">
              <a:solidFill>
                <a:srgbClr val="FF0000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</p:spTree>
    <p:extLst>
      <p:ext uri="{BB962C8B-B14F-4D97-AF65-F5344CB8AC3E}">
        <p14:creationId xmlns:p14="http://schemas.microsoft.com/office/powerpoint/2010/main" val="1626444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DB7FA-7C63-3CDC-3E28-3090A8078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836864C7-AF18-9020-1921-8EB80609EA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D9637908-7FC5-FA77-F013-95F618140913}"/>
              </a:ext>
            </a:extLst>
          </p:cNvPr>
          <p:cNvSpPr txBox="1"/>
          <p:nvPr/>
        </p:nvSpPr>
        <p:spPr>
          <a:xfrm>
            <a:off x="1045028" y="1044400"/>
            <a:ext cx="16589829" cy="9044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Resumo</a:t>
            </a:r>
            <a:endParaRPr lang="en-US" sz="55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Gestão</a:t>
            </a: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atuarial</a:t>
            </a:r>
            <a:endParaRPr lang="en-US" sz="50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Adequada mensuração dos custos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Plano de benefícios modernizado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Plano de equacionamento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Aperfeiçoamento da gestão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Gestão de riscos</a:t>
            </a:r>
          </a:p>
          <a:p>
            <a:pPr marL="1028700" lvl="1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Benefícios</a:t>
            </a:r>
          </a:p>
          <a:p>
            <a:pPr marL="1028700" lvl="1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Atuariais</a:t>
            </a:r>
          </a:p>
        </p:txBody>
      </p:sp>
    </p:spTree>
    <p:extLst>
      <p:ext uri="{BB962C8B-B14F-4D97-AF65-F5344CB8AC3E}">
        <p14:creationId xmlns:p14="http://schemas.microsoft.com/office/powerpoint/2010/main" val="1017117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11098526" y="0"/>
            <a:ext cx="5028111" cy="10287000"/>
          </a:xfrm>
          <a:custGeom>
            <a:avLst/>
            <a:gdLst/>
            <a:ahLst/>
            <a:cxnLst/>
            <a:rect l="l" t="t" r="r" b="b"/>
            <a:pathLst>
              <a:path w="5028111" h="10287000">
                <a:moveTo>
                  <a:pt x="0" y="0"/>
                </a:moveTo>
                <a:lnTo>
                  <a:pt x="5028111" y="0"/>
                </a:lnTo>
                <a:lnTo>
                  <a:pt x="50281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901" r="-232757" b="-8706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028700" y="2620266"/>
            <a:ext cx="5836650" cy="16137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61"/>
              </a:lnSpc>
            </a:pPr>
            <a:r>
              <a:rPr lang="en-US" sz="5890" b="1" spc="412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PRINCIPAIS CONTATOS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68331" y="5086350"/>
            <a:ext cx="3731092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Telefone: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522987" y="5086350"/>
            <a:ext cx="3731092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E-mail: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68331" y="5674846"/>
            <a:ext cx="4418759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75"/>
              </a:lnSpc>
            </a:pPr>
            <a:r>
              <a:rPr lang="en-US" sz="3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21) 98839-5773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666014" y="5674846"/>
            <a:ext cx="7315200" cy="14427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775"/>
              </a:lnSpc>
            </a:pPr>
            <a:r>
              <a:rPr lang="en-US" sz="3000" b="1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atendimento@vpasolucoes.com.br</a:t>
            </a:r>
          </a:p>
          <a:p>
            <a:pPr>
              <a:lnSpc>
                <a:spcPts val="2775"/>
              </a:lnSpc>
            </a:pPr>
            <a:r>
              <a:rPr lang="en-US" sz="3000" b="1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julio@vpasolucoes.com.br</a:t>
            </a:r>
          </a:p>
          <a:p>
            <a:pPr algn="l">
              <a:lnSpc>
                <a:spcPts val="2775"/>
              </a:lnSpc>
            </a:pPr>
            <a:endParaRPr lang="en-US" sz="2500" dirty="0">
              <a:solidFill>
                <a:srgbClr val="FFFFFF"/>
              </a:solidFill>
              <a:latin typeface="Garet"/>
              <a:ea typeface="Garet"/>
              <a:cs typeface="Garet"/>
              <a:sym typeface="Garet"/>
            </a:endParaRPr>
          </a:p>
          <a:p>
            <a:pPr algn="l">
              <a:lnSpc>
                <a:spcPts val="2775"/>
              </a:lnSpc>
            </a:pPr>
            <a:endParaRPr lang="en-US" sz="2500" dirty="0">
              <a:solidFill>
                <a:srgbClr val="FFFFFF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42" name="Freeform 42"/>
          <p:cNvSpPr/>
          <p:nvPr/>
        </p:nvSpPr>
        <p:spPr>
          <a:xfrm>
            <a:off x="15201577" y="108048"/>
            <a:ext cx="2892424" cy="2892424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pt-BR"/>
          </a:p>
        </p:txBody>
      </p:sp>
      <p:pic>
        <p:nvPicPr>
          <p:cNvPr id="49" name="Imagem 48">
            <a:extLst>
              <a:ext uri="{FF2B5EF4-FFF2-40B4-BE49-F238E27FC236}">
                <a16:creationId xmlns:a16="http://schemas.microsoft.com/office/drawing/2014/main" id="{A038DB53-BF84-D60B-9E78-43573E1459B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07354" y="731983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C6364-62CD-A965-DFCE-82B1D3BC0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2C6CB9B3-4E63-2907-42F7-7E7DDDC46B7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3409F7A4-5902-29F0-ED77-1C0950540E64}"/>
              </a:ext>
            </a:extLst>
          </p:cNvPr>
          <p:cNvSpPr txBox="1"/>
          <p:nvPr/>
        </p:nvSpPr>
        <p:spPr>
          <a:xfrm>
            <a:off x="1045028" y="1044400"/>
            <a:ext cx="16589829" cy="2292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5504" b="1" dirty="0">
                <a:solidFill>
                  <a:srgbClr val="311C61"/>
                </a:solidFill>
                <a:latin typeface="Garet Bold"/>
                <a:sym typeface="Garet Bold"/>
              </a:rPr>
              <a:t>Despesas 2017-2024</a:t>
            </a:r>
          </a:p>
          <a:p>
            <a:pPr>
              <a:lnSpc>
                <a:spcPts val="5944"/>
              </a:lnSpc>
            </a:pPr>
            <a:endParaRPr lang="pt-BR" sz="3500" b="1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>
              <a:lnSpc>
                <a:spcPts val="5944"/>
              </a:lnSpc>
            </a:pPr>
            <a:r>
              <a:rPr lang="pt-BR" sz="3500" b="1" dirty="0">
                <a:solidFill>
                  <a:srgbClr val="311C61"/>
                </a:solidFill>
                <a:latin typeface="Garet Bold"/>
                <a:sym typeface="Garet Bold"/>
              </a:rPr>
              <a:t>Aumento nominal de 102,1% em 7 anos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957A3EC9-73F5-42CA-B47B-37C5148A7C1A}"/>
              </a:ext>
            </a:extLst>
          </p:cNvPr>
          <p:cNvGraphicFramePr>
            <a:graphicFrameLocks/>
          </p:cNvGraphicFramePr>
          <p:nvPr/>
        </p:nvGraphicFramePr>
        <p:xfrm>
          <a:off x="2319210" y="3829880"/>
          <a:ext cx="14041463" cy="5750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32">
            <a:extLst>
              <a:ext uri="{FF2B5EF4-FFF2-40B4-BE49-F238E27FC236}">
                <a16:creationId xmlns:a16="http://schemas.microsoft.com/office/drawing/2014/main" id="{D0A23BE2-7DE4-9986-BA41-CD775DB35A11}"/>
              </a:ext>
            </a:extLst>
          </p:cNvPr>
          <p:cNvSpPr txBox="1"/>
          <p:nvPr/>
        </p:nvSpPr>
        <p:spPr>
          <a:xfrm>
            <a:off x="12212665" y="2580205"/>
            <a:ext cx="5701162" cy="15358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endParaRPr lang="pt-BR" sz="5504" b="1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>
              <a:lnSpc>
                <a:spcPts val="5944"/>
              </a:lnSpc>
            </a:pPr>
            <a:r>
              <a:rPr lang="pt-BR" sz="5504" b="1" dirty="0">
                <a:solidFill>
                  <a:srgbClr val="311C61"/>
                </a:solidFill>
                <a:latin typeface="Garet Bold"/>
                <a:sym typeface="Garet Bold"/>
              </a:rPr>
              <a:t> </a:t>
            </a:r>
            <a:endParaRPr lang="pt-BR" sz="40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</p:spTree>
    <p:extLst>
      <p:ext uri="{BB962C8B-B14F-4D97-AF65-F5344CB8AC3E}">
        <p14:creationId xmlns:p14="http://schemas.microsoft.com/office/powerpoint/2010/main" val="93482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4F6D2-1A7A-5194-8F7E-A6A6CBAD7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2725D069-9126-552D-38BB-A1285D9D4CF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FE25B980-28EA-389F-1326-0FBA911A36E0}"/>
              </a:ext>
            </a:extLst>
          </p:cNvPr>
          <p:cNvSpPr txBox="1"/>
          <p:nvPr/>
        </p:nvSpPr>
        <p:spPr>
          <a:xfrm>
            <a:off x="1045028" y="1044400"/>
            <a:ext cx="16589829" cy="7791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5504" b="1" dirty="0">
                <a:solidFill>
                  <a:srgbClr val="311C61"/>
                </a:solidFill>
                <a:latin typeface="Garet Bold"/>
                <a:sym typeface="Garet Bold"/>
              </a:rPr>
              <a:t>Despesas 2017-2024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2660C34D-1526-371A-6F8C-6DB6F8315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329860"/>
              </p:ext>
            </p:extLst>
          </p:nvPr>
        </p:nvGraphicFramePr>
        <p:xfrm>
          <a:off x="1045028" y="2747990"/>
          <a:ext cx="12752613" cy="7092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9514">
                  <a:extLst>
                    <a:ext uri="{9D8B030D-6E8A-4147-A177-3AD203B41FA5}">
                      <a16:colId xmlns:a16="http://schemas.microsoft.com/office/drawing/2014/main" val="3044962790"/>
                    </a:ext>
                  </a:extLst>
                </a:gridCol>
                <a:gridCol w="5362228">
                  <a:extLst>
                    <a:ext uri="{9D8B030D-6E8A-4147-A177-3AD203B41FA5}">
                      <a16:colId xmlns:a16="http://schemas.microsoft.com/office/drawing/2014/main" val="3941015981"/>
                    </a:ext>
                  </a:extLst>
                </a:gridCol>
                <a:gridCol w="4250871">
                  <a:extLst>
                    <a:ext uri="{9D8B030D-6E8A-4147-A177-3AD203B41FA5}">
                      <a16:colId xmlns:a16="http://schemas.microsoft.com/office/drawing/2014/main" val="3697220306"/>
                    </a:ext>
                  </a:extLst>
                </a:gridCol>
              </a:tblGrid>
              <a:tr h="82617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ano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Despesa RPPS Municipais Brasil em R$ bilhões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variação nominal anual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22522065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44,1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22158744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05581557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56,9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16205870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57,7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76024573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60,8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82266625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70,8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75110156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82,1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55689547"/>
                  </a:ext>
                </a:extLst>
              </a:tr>
              <a:tr h="7524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3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3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64685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593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722B0-A74C-B0F1-B7FA-A0AD4C570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EEF84AEB-DCD5-34C5-3419-1C7AC609ECD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33815" y="999871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61481EE7-EDBD-9F84-2FFA-8C122B4A3753}"/>
              </a:ext>
            </a:extLst>
          </p:cNvPr>
          <p:cNvSpPr txBox="1"/>
          <p:nvPr/>
        </p:nvSpPr>
        <p:spPr>
          <a:xfrm>
            <a:off x="895349" y="2559005"/>
            <a:ext cx="16497301" cy="6728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pt-BR" sz="4000" b="1" noProof="0" dirty="0">
                <a:solidFill>
                  <a:srgbClr val="00B0F0"/>
                </a:solidFill>
                <a:latin typeface="Garet Bold"/>
                <a:ea typeface="Garet Bold"/>
                <a:cs typeface="Garet Bold"/>
                <a:sym typeface="Garet Bold"/>
              </a:rPr>
              <a:t>Medidas para equacionamento do déficit atuarial</a:t>
            </a:r>
            <a:endParaRPr lang="pt-BR" sz="3600" b="1" noProof="0" dirty="0">
              <a:solidFill>
                <a:srgbClr val="00B0F0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pt-BR" sz="2800" b="1" noProof="0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pt-BR" sz="3300" b="1" noProof="0" dirty="0">
                <a:solidFill>
                  <a:srgbClr val="311C61"/>
                </a:solidFill>
                <a:latin typeface="Garet Bold"/>
                <a:sym typeface="Garet Bold"/>
              </a:rPr>
              <a:t>Portaria 1.467/2022, art. 55 lista 5 medidas e 1 medida complementar:</a:t>
            </a:r>
          </a:p>
          <a:p>
            <a:pPr marL="457200" indent="-4572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3300" b="1" noProof="0" dirty="0">
                <a:solidFill>
                  <a:srgbClr val="311C61"/>
                </a:solidFill>
                <a:latin typeface="Garet Bold"/>
                <a:sym typeface="Garet Bold"/>
              </a:rPr>
              <a:t>Plano de amortização</a:t>
            </a:r>
          </a:p>
          <a:p>
            <a:pPr marL="457200" indent="-4572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3300" b="1" noProof="0" dirty="0">
                <a:solidFill>
                  <a:srgbClr val="311C61"/>
                </a:solidFill>
                <a:latin typeface="Garet Bold"/>
                <a:sym typeface="Garet Bold"/>
              </a:rPr>
              <a:t>Segregação de massas</a:t>
            </a:r>
          </a:p>
          <a:p>
            <a:pPr marL="457200" indent="-4572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3300" b="1" noProof="0" dirty="0">
                <a:solidFill>
                  <a:srgbClr val="311C61"/>
                </a:solidFill>
                <a:latin typeface="Garet Bold"/>
                <a:sym typeface="Garet Bold"/>
              </a:rPr>
              <a:t>Aporte de bens, direitos e  ativos</a:t>
            </a:r>
          </a:p>
          <a:p>
            <a:pPr marL="457200" indent="-4572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3300" b="1" noProof="0" dirty="0">
                <a:solidFill>
                  <a:srgbClr val="311C61"/>
                </a:solidFill>
                <a:latin typeface="Garet Bold"/>
                <a:sym typeface="Garet Bold"/>
              </a:rPr>
              <a:t>Revisão do plano de benefícios</a:t>
            </a:r>
          </a:p>
          <a:p>
            <a:pPr marL="457200" indent="-4572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endParaRPr lang="pt-BR" sz="3300" b="1" noProof="0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 marL="457200" indent="-4572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3300" b="1" noProof="0" dirty="0">
                <a:solidFill>
                  <a:srgbClr val="311C61"/>
                </a:solidFill>
                <a:latin typeface="Garet Bold"/>
                <a:sym typeface="Garet Bold"/>
              </a:rPr>
              <a:t>Medida complementar: aprimoramento da gestão</a:t>
            </a:r>
          </a:p>
        </p:txBody>
      </p:sp>
    </p:spTree>
    <p:extLst>
      <p:ext uri="{BB962C8B-B14F-4D97-AF65-F5344CB8AC3E}">
        <p14:creationId xmlns:p14="http://schemas.microsoft.com/office/powerpoint/2010/main" val="1601497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99776" y="731982"/>
            <a:ext cx="16192501" cy="90633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en-US" sz="5504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Aperfeiçoamento</a:t>
            </a:r>
            <a:r>
              <a:rPr lang="en-US" sz="5504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 da </a:t>
            </a:r>
            <a:r>
              <a:rPr lang="en-US" sz="5504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</a:t>
            </a:r>
            <a:endParaRPr lang="en-US" sz="5504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4500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Portaria</a:t>
            </a:r>
            <a:r>
              <a:rPr lang="en-US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 1.467 de 2022, Art. 55</a:t>
            </a:r>
          </a:p>
          <a:p>
            <a:pPr algn="just">
              <a:lnSpc>
                <a:spcPts val="5944"/>
              </a:lnSpc>
            </a:pPr>
            <a:endParaRPr lang="en-US" sz="4500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pt-BR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§ 1º Complementarmente às medidas previstas no caput, devem ser adotadas providências para o aperfeiçoamento da legislação do RPPS e dos processos relativos à concessão, manutenção e pagamento dos benefícios e para a melhoria da gestão integrada dos ativos e passivos do regime e identificação e controle dos riscos atuariais. </a:t>
            </a:r>
            <a:endParaRPr lang="en-US" sz="4500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74" name="Freeform 74"/>
          <p:cNvSpPr/>
          <p:nvPr/>
        </p:nvSpPr>
        <p:spPr>
          <a:xfrm>
            <a:off x="15201577" y="108048"/>
            <a:ext cx="2892424" cy="2892424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pt-BR"/>
          </a:p>
        </p:txBody>
      </p:sp>
      <p:pic>
        <p:nvPicPr>
          <p:cNvPr id="81" name="Imagem 80">
            <a:extLst>
              <a:ext uri="{FF2B5EF4-FFF2-40B4-BE49-F238E27FC236}">
                <a16:creationId xmlns:a16="http://schemas.microsoft.com/office/drawing/2014/main" id="{B67219BC-E95F-B3A5-7D1E-A7C30861986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7354" y="73198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72880F-7D85-227F-D315-5E8B6965B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A754888-4C8F-898E-480B-9B67EB94616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9DE9CA5-1EAC-BF41-FC22-09E4AB0021BF}"/>
              </a:ext>
            </a:extLst>
          </p:cNvPr>
          <p:cNvSpPr txBox="1"/>
          <p:nvPr/>
        </p:nvSpPr>
        <p:spPr>
          <a:xfrm>
            <a:off x="699776" y="731982"/>
            <a:ext cx="16192501" cy="7550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en-US" sz="5504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Ferramentas </a:t>
            </a:r>
            <a:r>
              <a:rPr lang="en-US" sz="5504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além</a:t>
            </a:r>
            <a:r>
              <a:rPr lang="en-US" sz="5504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 do plano de </a:t>
            </a:r>
            <a:r>
              <a:rPr lang="en-US" sz="5504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custeio</a:t>
            </a:r>
            <a:endParaRPr lang="en-US" sz="5504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4500" b="1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Portaria</a:t>
            </a:r>
            <a:r>
              <a:rPr lang="en-US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 1.467 de 2022, Art. 55</a:t>
            </a:r>
          </a:p>
          <a:p>
            <a:pPr algn="just">
              <a:lnSpc>
                <a:spcPts val="5944"/>
              </a:lnSpc>
            </a:pPr>
            <a:endParaRPr lang="en-US" sz="4500" b="1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marL="685800" indent="-685800" algn="just">
              <a:lnSpc>
                <a:spcPts val="5944"/>
              </a:lnSpc>
              <a:buFont typeface="Wingdings" panose="05000000000000000000" pitchFamily="2" charset="2"/>
              <a:buChar char="§"/>
            </a:pPr>
            <a:r>
              <a:rPr lang="pt-BR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aperfeiçoamento da legislação </a:t>
            </a:r>
          </a:p>
          <a:p>
            <a:pPr marL="685800" indent="-685800" algn="just">
              <a:lnSpc>
                <a:spcPts val="5944"/>
              </a:lnSpc>
              <a:buFont typeface="Wingdings" panose="05000000000000000000" pitchFamily="2" charset="2"/>
              <a:buChar char="§"/>
            </a:pPr>
            <a:r>
              <a:rPr lang="pt-BR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aperfeiçoamento da gestão de benefícios (concessão, manutenção e pagamento)</a:t>
            </a:r>
          </a:p>
          <a:p>
            <a:pPr marL="685800" indent="-685800" algn="just">
              <a:lnSpc>
                <a:spcPts val="5944"/>
              </a:lnSpc>
              <a:buFont typeface="Wingdings" panose="05000000000000000000" pitchFamily="2" charset="2"/>
              <a:buChar char="§"/>
            </a:pPr>
            <a:r>
              <a:rPr lang="pt-BR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melhoria da gestão integrada dos ativos e passivos</a:t>
            </a:r>
          </a:p>
          <a:p>
            <a:pPr marL="685800" indent="-685800" algn="just">
              <a:lnSpc>
                <a:spcPts val="5944"/>
              </a:lnSpc>
              <a:buFont typeface="Wingdings" panose="05000000000000000000" pitchFamily="2" charset="2"/>
              <a:buChar char="§"/>
            </a:pPr>
            <a:r>
              <a:rPr lang="pt-BR" sz="4500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gestão dos riscos atuariais.</a:t>
            </a:r>
            <a:endParaRPr lang="en-US" sz="4500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E70C4ACD-5E96-1F0C-49E0-18368D04412F}"/>
              </a:ext>
            </a:extLst>
          </p:cNvPr>
          <p:cNvSpPr/>
          <p:nvPr/>
        </p:nvSpPr>
        <p:spPr>
          <a:xfrm>
            <a:off x="15201577" y="108048"/>
            <a:ext cx="2892424" cy="2892424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endParaRPr lang="pt-BR"/>
          </a:p>
        </p:txBody>
      </p:sp>
      <p:pic>
        <p:nvPicPr>
          <p:cNvPr id="81" name="Imagem 80">
            <a:extLst>
              <a:ext uri="{FF2B5EF4-FFF2-40B4-BE49-F238E27FC236}">
                <a16:creationId xmlns:a16="http://schemas.microsoft.com/office/drawing/2014/main" id="{EAC2B318-C042-0816-3E27-2AF68AF13FB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7354" y="73198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942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5E8EAD2B-0D6E-2C56-4812-6A990F87CA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FD05818C-2874-ED82-929F-B842F8973976}"/>
              </a:ext>
            </a:extLst>
          </p:cNvPr>
          <p:cNvSpPr txBox="1"/>
          <p:nvPr/>
        </p:nvSpPr>
        <p:spPr>
          <a:xfrm>
            <a:off x="1045028" y="1044400"/>
            <a:ext cx="16589829" cy="9044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5504" b="1" dirty="0">
                <a:solidFill>
                  <a:srgbClr val="311C61"/>
                </a:solidFill>
                <a:latin typeface="Garet Bold"/>
                <a:sym typeface="Garet Bold"/>
              </a:rPr>
              <a:t>Gestão do passivo</a:t>
            </a:r>
          </a:p>
          <a:p>
            <a:pPr>
              <a:lnSpc>
                <a:spcPts val="5944"/>
              </a:lnSpc>
            </a:pPr>
            <a:endParaRPr lang="pt-BR" sz="5504" b="1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Exemplos</a:t>
            </a: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:</a:t>
            </a: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Rigor nos exames admissionais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Qualidade do LTCAT e PPP 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Incapacidade permanente</a:t>
            </a:r>
          </a:p>
          <a:p>
            <a:pPr marL="1028700" lvl="1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readaptação </a:t>
            </a:r>
          </a:p>
          <a:p>
            <a:pPr marL="1028700" lvl="1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avaliações periódicas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Atribuição dos médicos</a:t>
            </a:r>
          </a:p>
          <a:p>
            <a:pPr marL="1028700" lvl="1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limitada pelo art. 174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E3F77-2038-27CA-61DE-CDA5DE24A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620E0129-A2E1-AE24-0A75-F337E8EB596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C32F484C-9A62-0C41-33D5-E3BFAB848B5B}"/>
              </a:ext>
            </a:extLst>
          </p:cNvPr>
          <p:cNvSpPr txBox="1"/>
          <p:nvPr/>
        </p:nvSpPr>
        <p:spPr>
          <a:xfrm>
            <a:off x="1045028" y="1044400"/>
            <a:ext cx="16589829" cy="7530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5504" b="1" dirty="0">
                <a:solidFill>
                  <a:srgbClr val="311C61"/>
                </a:solidFill>
                <a:latin typeface="Garet Bold"/>
                <a:sym typeface="Garet Bold"/>
              </a:rPr>
              <a:t>Gestão do passivo</a:t>
            </a:r>
          </a:p>
          <a:p>
            <a:pPr>
              <a:lnSpc>
                <a:spcPts val="5944"/>
              </a:lnSpc>
            </a:pPr>
            <a:endParaRPr lang="pt-BR" sz="5504" b="1" dirty="0">
              <a:solidFill>
                <a:srgbClr val="311C61"/>
              </a:solidFill>
              <a:latin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Gestão</a:t>
            </a: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de </a:t>
            </a: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benefícios</a:t>
            </a: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:</a:t>
            </a: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Concessão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Manutenção</a:t>
            </a:r>
          </a:p>
          <a:p>
            <a:pPr marL="1028700" lvl="1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Inclusive reavaliação periódica de incapacidade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Pagamento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FF0000"/>
                </a:solidFill>
                <a:latin typeface="Garet Bold"/>
                <a:ea typeface="Garet Bold"/>
                <a:cs typeface="Garet Bold"/>
                <a:sym typeface="Garet Bold"/>
              </a:rPr>
              <a:t>Controle de riscos</a:t>
            </a:r>
          </a:p>
        </p:txBody>
      </p:sp>
    </p:spTree>
    <p:extLst>
      <p:ext uri="{BB962C8B-B14F-4D97-AF65-F5344CB8AC3E}">
        <p14:creationId xmlns:p14="http://schemas.microsoft.com/office/powerpoint/2010/main" val="2969135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1AD8C-F00F-CDAA-70F2-A40DDFD7E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m 55">
            <a:extLst>
              <a:ext uri="{FF2B5EF4-FFF2-40B4-BE49-F238E27FC236}">
                <a16:creationId xmlns:a16="http://schemas.microsoft.com/office/drawing/2014/main" id="{AA8CD7D9-ABAF-7287-EB69-910AE719BE6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2822" y="551342"/>
            <a:ext cx="1880870" cy="138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32">
            <a:extLst>
              <a:ext uri="{FF2B5EF4-FFF2-40B4-BE49-F238E27FC236}">
                <a16:creationId xmlns:a16="http://schemas.microsoft.com/office/drawing/2014/main" id="{EFD6D902-DF25-86AB-D346-27D64B9BED4D}"/>
              </a:ext>
            </a:extLst>
          </p:cNvPr>
          <p:cNvSpPr txBox="1"/>
          <p:nvPr/>
        </p:nvSpPr>
        <p:spPr>
          <a:xfrm>
            <a:off x="1045028" y="1044400"/>
            <a:ext cx="16589829" cy="6774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Gestão</a:t>
            </a:r>
            <a:r>
              <a:rPr lang="en-US" sz="55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 de </a:t>
            </a:r>
            <a:r>
              <a:rPr lang="en-US" sz="55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benefícios</a:t>
            </a:r>
            <a:r>
              <a:rPr lang="en-US" sz="55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:</a:t>
            </a: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r>
              <a:rPr lang="en-US" sz="5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Controle de </a:t>
            </a:r>
            <a:r>
              <a:rPr lang="en-US" sz="5000" b="1" dirty="0" err="1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riscos</a:t>
            </a:r>
            <a:endParaRPr lang="en-US" sz="5000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5944"/>
              </a:lnSpc>
            </a:pP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Identificação de perda de condição de segurado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Segurança da informação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Acesso físico</a:t>
            </a:r>
          </a:p>
          <a:p>
            <a:pPr marL="571500" indent="-571500" algn="just">
              <a:lnSpc>
                <a:spcPts val="5944"/>
              </a:lnSpc>
              <a:buFont typeface="Arial" panose="020B0604020202020204" pitchFamily="34" charset="0"/>
              <a:buChar char="•"/>
            </a:pPr>
            <a:r>
              <a:rPr lang="pt-BR" sz="4000" b="1" dirty="0">
                <a:solidFill>
                  <a:srgbClr val="311C61"/>
                </a:solidFill>
                <a:latin typeface="Garet Bold"/>
                <a:ea typeface="Garet Bold"/>
                <a:cs typeface="Garet Bold"/>
                <a:sym typeface="Garet Bold"/>
              </a:rPr>
              <a:t>Análise de conformidade</a:t>
            </a:r>
            <a:endParaRPr lang="pt-BR" sz="4000" b="1" dirty="0">
              <a:solidFill>
                <a:srgbClr val="FF0000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</p:spTree>
    <p:extLst>
      <p:ext uri="{BB962C8B-B14F-4D97-AF65-F5344CB8AC3E}">
        <p14:creationId xmlns:p14="http://schemas.microsoft.com/office/powerpoint/2010/main" val="412002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C8FAE68C1975A4FA929FF3F43CCE0A5" ma:contentTypeVersion="16" ma:contentTypeDescription="Crie um novo documento." ma:contentTypeScope="" ma:versionID="f08ad855478f667357571945b1a82718">
  <xsd:schema xmlns:xsd="http://www.w3.org/2001/XMLSchema" xmlns:xs="http://www.w3.org/2001/XMLSchema" xmlns:p="http://schemas.microsoft.com/office/2006/metadata/properties" xmlns:ns2="5195936a-2fb1-4fdd-b1c9-571ee9104133" xmlns:ns3="2d319313-0213-4221-ac43-f5b46c2c8916" targetNamespace="http://schemas.microsoft.com/office/2006/metadata/properties" ma:root="true" ma:fieldsID="825a3325b18f273a962a468fda37decd" ns2:_="" ns3:_="">
    <xsd:import namespace="5195936a-2fb1-4fdd-b1c9-571ee9104133"/>
    <xsd:import namespace="2d319313-0213-4221-ac43-f5b46c2c89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95936a-2fb1-4fdd-b1c9-571ee91041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Marcações de imagem" ma:readOnly="false" ma:fieldId="{5cf76f15-5ced-4ddc-b409-7134ff3c332f}" ma:taxonomyMulti="true" ma:sspId="e05fe80a-8fb6-41d7-90aa-e60afbd288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319313-0213-4221-ac43-f5b46c2c891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9161270-ade4-4949-b5fe-e14425d2a1da}" ma:internalName="TaxCatchAll" ma:showField="CatchAllData" ma:web="2d319313-0213-4221-ac43-f5b46c2c89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d319313-0213-4221-ac43-f5b46c2c8916" xsi:nil="true"/>
    <lcf76f155ced4ddcb4097134ff3c332f xmlns="5195936a-2fb1-4fdd-b1c9-571ee910413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7774AF9-5258-47E5-802C-29225E8A5F87}">
  <ds:schemaRefs>
    <ds:schemaRef ds:uri="2d319313-0213-4221-ac43-f5b46c2c8916"/>
    <ds:schemaRef ds:uri="5195936a-2fb1-4fdd-b1c9-571ee91041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66A1306-F3C9-4478-B3B1-8FA6ED7604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E2C24B-8CB7-45EF-82C8-4A885FAB30CD}">
  <ds:schemaRefs>
    <ds:schemaRef ds:uri="2d319313-0213-4221-ac43-f5b46c2c8916"/>
    <ds:schemaRef ds:uri="5195936a-2fb1-4fdd-b1c9-571ee9104133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410</Words>
  <Application>Microsoft Office PowerPoint</Application>
  <PresentationFormat>Personalizar</PresentationFormat>
  <Paragraphs>129</Paragraphs>
  <Slides>13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0" baseType="lpstr">
      <vt:lpstr>Calibri</vt:lpstr>
      <vt:lpstr>Aptos</vt:lpstr>
      <vt:lpstr>Garet</vt:lpstr>
      <vt:lpstr>Garet Bold</vt:lpstr>
      <vt:lpstr>Wingdings</vt:lpstr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MOdeloSlide_SeminárioJuridico2025</dc:title>
  <cp:lastModifiedBy>Julio Passos</cp:lastModifiedBy>
  <cp:revision>17</cp:revision>
  <dcterms:created xsi:type="dcterms:W3CDTF">2006-08-16T00:00:00Z</dcterms:created>
  <dcterms:modified xsi:type="dcterms:W3CDTF">2026-05-14T17:14:37Z</dcterms:modified>
  <dc:identifier>DAGxw2t8iU8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0x0101003C8FAE68C1975A4FA929FF3F43CCE0A5</vt:lpwstr>
  </property>
  <property fmtid="{D5CDD505-2E9C-101B-9397-08002B2CF9AE}" pid="3" name="MediaServiceImageTags">
    <vt:lpwstr/>
  </property>
</Properties>
</file>